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.xml" ContentType="application/vnd.openxmlformats-officedocument.presentationml.tags+xml"/>
  <Override PartName="/ppt/notesSlides/notesSlide10.xml" ContentType="application/vnd.openxmlformats-officedocument.presentationml.notesSlide+xml"/>
  <Override PartName="/ppt/tags/tag2.xml" ContentType="application/vnd.openxmlformats-officedocument.presentationml.tags+xml"/>
  <Override PartName="/ppt/notesSlides/notesSlide11.xml" ContentType="application/vnd.openxmlformats-officedocument.presentationml.notesSlide+xml"/>
  <Override PartName="/ppt/tags/tag3.xml" ContentType="application/vnd.openxmlformats-officedocument.presentationml.tags+xml"/>
  <Override PartName="/ppt/notesSlides/notesSlide12.xml" ContentType="application/vnd.openxmlformats-officedocument.presentationml.notesSlide+xml"/>
  <Override PartName="/ppt/tags/tag4.xml" ContentType="application/vnd.openxmlformats-officedocument.presentationml.tags+xml"/>
  <Override PartName="/ppt/notesSlides/notesSlide13.xml" ContentType="application/vnd.openxmlformats-officedocument.presentationml.notesSlide+xml"/>
  <Override PartName="/ppt/tags/tag5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6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26" d="100"/>
          <a:sy n="126" d="100"/>
        </p:scale>
        <p:origin x="-11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088E7E-1B39-4959-86CB-903B28C73643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27FB8A-DE31-4A97-90B1-81CD682677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693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0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20196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20197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7315032-5624-4E29-ACF1-EB8941545857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20198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20199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723BCEC-9A04-4426-B982-3C119DF8E414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4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941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Let them read the problems and think about them then go through them one at a time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4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043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4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145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48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Let them read the problems and think about them then go through them one at a time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5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350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4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34532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latin typeface="Verdana" pitchFamily="34" charset="0"/>
              </a:rPr>
              <a:t>00Admin 2010x</a:t>
            </a:r>
          </a:p>
        </p:txBody>
      </p:sp>
      <p:sp>
        <p:nvSpPr>
          <p:cNvPr id="534533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2F7F572-B2B9-49B7-A78A-A2B4CC6AA909}" type="slidenum">
              <a:rPr lang="en-US" smtClean="0">
                <a:latin typeface="Verdana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 smtClean="0"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5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35556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latin typeface="Verdana" pitchFamily="34" charset="0"/>
              </a:rPr>
              <a:t>00Admin 2010x</a:t>
            </a:r>
          </a:p>
        </p:txBody>
      </p:sp>
      <p:sp>
        <p:nvSpPr>
          <p:cNvPr id="535557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9BE35E73-F6D8-4BD8-9FB0-7FC794154C0B}" type="slidenum">
              <a:rPr lang="en-US" smtClean="0">
                <a:latin typeface="Verdana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 smtClean="0"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6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36580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latin typeface="Verdana" pitchFamily="34" charset="0"/>
              </a:rPr>
              <a:t>00Admin 2010x</a:t>
            </a:r>
          </a:p>
        </p:txBody>
      </p:sp>
      <p:sp>
        <p:nvSpPr>
          <p:cNvPr id="536581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80CD548-BE05-45B3-83AB-5AD5D51DC137}" type="slidenum">
              <a:rPr lang="en-US" smtClean="0">
                <a:latin typeface="Verdana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 smtClean="0"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7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37604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latin typeface="Verdana" pitchFamily="34" charset="0"/>
              </a:rPr>
              <a:t>00Admin 2010x</a:t>
            </a:r>
          </a:p>
        </p:txBody>
      </p:sp>
      <p:sp>
        <p:nvSpPr>
          <p:cNvPr id="537605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DF1265A-5E1B-4EF2-A8E7-BA30FB685E8D}" type="slidenum">
              <a:rPr lang="en-US" smtClean="0">
                <a:latin typeface="Verdana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 smtClean="0"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8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38628" name="Footer Placeholder 3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latin typeface="Verdana" pitchFamily="34" charset="0"/>
              </a:rPr>
              <a:t>00Admin 2010x</a:t>
            </a:r>
          </a:p>
        </p:txBody>
      </p:sp>
      <p:sp>
        <p:nvSpPr>
          <p:cNvPr id="538629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6DBE025-DA38-4F64-991F-9F2304691668}" type="slidenum">
              <a:rPr lang="en-US" smtClean="0">
                <a:latin typeface="Verdana" pitchFamily="34" charset="0"/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 smtClean="0">
              <a:latin typeface="Verdana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218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21219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F46384D-5997-41C0-AA44-E9E8DF8A2CF4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21220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21221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2CD120F-92A2-4546-8F2D-B07F2DEC6BDA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  <p:sp>
        <p:nvSpPr>
          <p:cNvPr id="52122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A09F3177-2586-4A91-A8AF-C14F5E79A82C}" type="slidenum">
              <a:rPr lang="en-US" sz="1200"/>
              <a:pPr algn="r" eaLnBrk="1" hangingPunct="1"/>
              <a:t>2</a:t>
            </a:fld>
            <a:endParaRPr lang="en-US" sz="1200"/>
          </a:p>
        </p:txBody>
      </p:sp>
      <p:sp>
        <p:nvSpPr>
          <p:cNvPr id="5212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12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42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22243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ADE16E7-5F3E-45FF-A45B-9EF31B790FF9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22244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22245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BF7585C-6AA8-4AD5-9818-25502BE64F28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  <p:sp>
        <p:nvSpPr>
          <p:cNvPr id="52224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A7DF16C8-F6E3-4D35-B93D-C7938059CF8A}" type="slidenum">
              <a:rPr lang="en-US" sz="1200"/>
              <a:pPr algn="r" eaLnBrk="1" hangingPunct="1"/>
              <a:t>3</a:t>
            </a:fld>
            <a:endParaRPr lang="en-US" sz="1200"/>
          </a:p>
        </p:txBody>
      </p:sp>
      <p:sp>
        <p:nvSpPr>
          <p:cNvPr id="5222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2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32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23268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23269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43A3A4A-9D90-4885-8A52-8E438D6165F8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23270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23271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01A89C5C-1FCD-4C33-946E-FCA64020E1BB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4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24292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24293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08F0E6D7-4E5F-40C5-924E-22F5499C6C11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24294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24295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382CF9F-4EC2-44AD-B711-50C6C1C940E7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5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25316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25317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880BD3E-3C92-486C-8F32-8716D7BB75DE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25318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25319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446B6E6-9D0E-4855-9031-6104940A76AB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338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26339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B2C7F18-BFC0-4B28-A558-5B007B647462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26340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26341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4C6D56F-A721-4D13-8451-4B296563FE57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smtClean="0"/>
          </a:p>
        </p:txBody>
      </p:sp>
      <p:sp>
        <p:nvSpPr>
          <p:cNvPr id="5263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5135EE37-65AA-43FA-9EC0-2472CB8B1232}" type="slidenum">
              <a:rPr lang="en-US" sz="1200"/>
              <a:pPr algn="r" eaLnBrk="1" hangingPunct="1"/>
              <a:t>7</a:t>
            </a:fld>
            <a:endParaRPr lang="en-US" sz="1200"/>
          </a:p>
        </p:txBody>
      </p:sp>
      <p:sp>
        <p:nvSpPr>
          <p:cNvPr id="5263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634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362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27363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4121962-32E2-48DF-938D-8AF6C0EC6B05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27364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27365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381CEBB-49BC-4CF5-9E60-B3FB81F64CE1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mtClean="0"/>
          </a:p>
        </p:txBody>
      </p:sp>
      <p:sp>
        <p:nvSpPr>
          <p:cNvPr id="52736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8634B195-6377-4C61-B255-A5754533FECA}" type="slidenum">
              <a:rPr lang="en-US" sz="1200"/>
              <a:pPr algn="r" eaLnBrk="1" hangingPunct="1"/>
              <a:t>8</a:t>
            </a:fld>
            <a:endParaRPr lang="en-US" sz="1200"/>
          </a:p>
        </p:txBody>
      </p:sp>
      <p:sp>
        <p:nvSpPr>
          <p:cNvPr id="5273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73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8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28388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28389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5DFD7F8-2B9D-4310-B8CE-657335A64F8C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28390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28391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9D3A777D-5F32-4B05-ABC7-05ACA37E1F58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1223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906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2231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810000"/>
            <a:ext cx="7467600" cy="19812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E0F13AA6-39EA-4912-9368-CD6E39808B86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1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B6203439-BBDF-4CC6-839D-2150BC94A4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806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F13AA6-39EA-4912-9368-CD6E39808B86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203439-BBDF-4CC6-839D-2150BC94A4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57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6046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6046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F13AA6-39EA-4912-9368-CD6E39808B86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203439-BBDF-4CC6-839D-2150BC94A4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7542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40386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F13AA6-39EA-4912-9368-CD6E39808B86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203439-BBDF-4CC6-839D-2150BC94A4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1479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600200"/>
            <a:ext cx="7772400" cy="4724400"/>
          </a:xfrm>
        </p:spPr>
        <p:txBody>
          <a:bodyPr>
            <a:normAutofit/>
          </a:bodyPr>
          <a:lstStyle/>
          <a:p>
            <a:pPr lvl="0"/>
            <a:r>
              <a:rPr lang="en-US" noProof="0" smtClean="0"/>
              <a:t>Click icon to add table</a:t>
            </a:r>
            <a:endParaRPr lang="en-US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F13AA6-39EA-4912-9368-CD6E39808B86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203439-BBDF-4CC6-839D-2150BC94A4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549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F13AA6-39EA-4912-9368-CD6E39808B86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203439-BBDF-4CC6-839D-2150BC94A4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25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F13AA6-39EA-4912-9368-CD6E39808B86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203439-BBDF-4CC6-839D-2150BC94A4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415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F13AA6-39EA-4912-9368-CD6E39808B86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203439-BBDF-4CC6-839D-2150BC94A4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978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F13AA6-39EA-4912-9368-CD6E39808B86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203439-BBDF-4CC6-839D-2150BC94A4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720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F13AA6-39EA-4912-9368-CD6E39808B86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203439-BBDF-4CC6-839D-2150BC94A4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342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F13AA6-39EA-4912-9368-CD6E39808B86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203439-BBDF-4CC6-839D-2150BC94A4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709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F13AA6-39EA-4912-9368-CD6E39808B86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203439-BBDF-4CC6-839D-2150BC94A4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070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F13AA6-39EA-4912-9368-CD6E39808B86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203439-BBDF-4CC6-839D-2150BC94A4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518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58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58053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258054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25805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403975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E0F13AA6-39EA-4912-9368-CD6E39808B86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25805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0800"/>
            <a:ext cx="297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endParaRPr lang="en-US"/>
          </a:p>
        </p:txBody>
      </p:sp>
      <p:sp>
        <p:nvSpPr>
          <p:cNvPr id="25805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B6203439-BBDF-4CC6-839D-2150BC94A46D}" type="slidenum">
              <a:rPr lang="en-US" smtClean="0"/>
              <a:t>‹#›</a:t>
            </a:fld>
            <a:endParaRPr lang="en-US"/>
          </a:p>
        </p:txBody>
      </p:sp>
      <p:sp>
        <p:nvSpPr>
          <p:cNvPr id="258060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0.wav"/><Relationship Id="rId1" Type="http://schemas.openxmlformats.org/officeDocument/2006/relationships/tags" Target="../tags/tag1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1.wav"/><Relationship Id="rId1" Type="http://schemas.openxmlformats.org/officeDocument/2006/relationships/tags" Target="../tags/tag2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2.wav"/><Relationship Id="rId1" Type="http://schemas.openxmlformats.org/officeDocument/2006/relationships/tags" Target="../tags/tag3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3.wav"/><Relationship Id="rId1" Type="http://schemas.openxmlformats.org/officeDocument/2006/relationships/tags" Target="../tags/tag4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4.wav"/><Relationship Id="rId1" Type="http://schemas.openxmlformats.org/officeDocument/2006/relationships/tags" Target="../tags/tag5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5.wav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6.wav"/><Relationship Id="rId1" Type="http://schemas.openxmlformats.org/officeDocument/2006/relationships/tags" Target="../tags/tag6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7.wav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8.wav"/><Relationship Id="rId4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9.wav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audio" Target="../media/audio6.wav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wav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wav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wav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Dependency Exemptions</a:t>
            </a:r>
          </a:p>
        </p:txBody>
      </p:sp>
      <p:sp>
        <p:nvSpPr>
          <p:cNvPr id="91139" name="Subtitle 1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Pub 4012  Tab C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Form 1040  Lines 6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Pub 17 Chapter 3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  <p:pic>
        <p:nvPicPr>
          <p:cNvPr id="115720" name="~PP31229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344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141" name="Text Box 5"/>
          <p:cNvSpPr txBox="1">
            <a:spLocks noChangeArrowheads="1"/>
          </p:cNvSpPr>
          <p:nvPr/>
        </p:nvSpPr>
        <p:spPr bwMode="auto">
          <a:xfrm>
            <a:off x="2971800" y="152400"/>
            <a:ext cx="586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/>
            <a:r>
              <a:rPr lang="en-US" sz="1400" dirty="0"/>
              <a:t>4491-06 Dependency Exemptions v11.0 </a:t>
            </a:r>
            <a:r>
              <a:rPr lang="en-US" sz="1400" dirty="0" smtClean="0"/>
              <a:t>VO.pptx</a:t>
            </a:r>
            <a:endParaRPr lang="en-US" sz="1400" dirty="0"/>
          </a:p>
        </p:txBody>
      </p:sp>
      <p:sp>
        <p:nvSpPr>
          <p:cNvPr id="91142" name="Date Placeholder 6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91143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1F7FBAB-DAAC-48AB-9B05-E1B672673912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  <p:sp>
        <p:nvSpPr>
          <p:cNvPr id="91144" name="Footer Placeholder 8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65127"/>
      </p:ext>
    </p:extLst>
  </p:cSld>
  <p:clrMapOvr>
    <a:masterClrMapping/>
  </p:clrMapOvr>
  <p:transition advTm="2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57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572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382000" cy="1066800"/>
          </a:xfrm>
          <a:noFill/>
        </p:spPr>
        <p:txBody>
          <a:bodyPr/>
          <a:lstStyle/>
          <a:p>
            <a:pPr eaLnBrk="1" hangingPunct="1">
              <a:tabLst>
                <a:tab pos="7780338" algn="r"/>
              </a:tabLst>
            </a:pPr>
            <a:r>
              <a:rPr lang="en-US" smtClean="0"/>
              <a:t>EXEMPTIONS QUIZ #1</a:t>
            </a:r>
            <a:r>
              <a:rPr lang="en-US" sz="2200" smtClean="0"/>
              <a:t/>
            </a:r>
            <a:br>
              <a:rPr lang="en-US" sz="2200" smtClean="0"/>
            </a:br>
            <a:r>
              <a:rPr lang="en-US" sz="2200" smtClean="0"/>
              <a:t>	</a:t>
            </a:r>
            <a:r>
              <a:rPr lang="en-US" sz="2200" smtClean="0">
                <a:solidFill>
                  <a:srgbClr val="000099"/>
                </a:solidFill>
              </a:rPr>
              <a:t>Tab C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05000"/>
            <a:ext cx="7924800" cy="2895600"/>
          </a:xfrm>
        </p:spPr>
        <p:txBody>
          <a:bodyPr/>
          <a:lstStyle/>
          <a:p>
            <a:pPr eaLnBrk="1" hangingPunct="1"/>
            <a:r>
              <a:rPr lang="en-US" smtClean="0"/>
              <a:t>John supports his wife’s Uncle George who lives in another city and has $2400 of taxable income.  John files MFJ.</a:t>
            </a:r>
          </a:p>
          <a:p>
            <a:pPr eaLnBrk="1" hangingPunct="1"/>
            <a:r>
              <a:rPr lang="en-US" smtClean="0"/>
              <a:t>Can John claim George as a dependent if all other tests met?</a:t>
            </a:r>
            <a:endParaRPr lang="en-US" smtClean="0">
              <a:solidFill>
                <a:srgbClr val="FFCC00"/>
              </a:solidFill>
            </a:endParaRPr>
          </a:p>
        </p:txBody>
      </p:sp>
      <p:sp>
        <p:nvSpPr>
          <p:cNvPr id="100356" name="Text Box 4"/>
          <p:cNvSpPr txBox="1">
            <a:spLocks noChangeArrowheads="1"/>
          </p:cNvSpPr>
          <p:nvPr/>
        </p:nvSpPr>
        <p:spPr bwMode="auto">
          <a:xfrm>
            <a:off x="6858000" y="5562600"/>
            <a:ext cx="1524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126981" name="Text Box 5"/>
          <p:cNvSpPr txBox="1">
            <a:spLocks noChangeArrowheads="1"/>
          </p:cNvSpPr>
          <p:nvPr/>
        </p:nvSpPr>
        <p:spPr bwMode="auto">
          <a:xfrm>
            <a:off x="7162800" y="5257800"/>
            <a:ext cx="11430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600" b="1">
                <a:solidFill>
                  <a:srgbClr val="000099"/>
                </a:solidFill>
              </a:rPr>
              <a:t>YES</a:t>
            </a:r>
          </a:p>
        </p:txBody>
      </p:sp>
      <p:sp>
        <p:nvSpPr>
          <p:cNvPr id="100358" name="Text Box 6"/>
          <p:cNvSpPr txBox="1">
            <a:spLocks noChangeArrowheads="1"/>
          </p:cNvSpPr>
          <p:nvPr/>
        </p:nvSpPr>
        <p:spPr bwMode="auto">
          <a:xfrm>
            <a:off x="7696200" y="304800"/>
            <a:ext cx="1143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sp>
        <p:nvSpPr>
          <p:cNvPr id="100359" name="Date Placeholder 6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00360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843A07E-3388-4440-9F04-E37553582BAC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smtClean="0"/>
          </a:p>
        </p:txBody>
      </p:sp>
      <p:sp>
        <p:nvSpPr>
          <p:cNvPr id="100361" name="Footer Placeholder 8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12299" name="~PP31291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3212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96211636"/>
      </p:ext>
    </p:extLst>
  </p:cSld>
  <p:clrMapOvr>
    <a:masterClrMapping/>
  </p:clrMapOvr>
  <p:transition advTm="3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29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299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382000" cy="1143000"/>
          </a:xfrm>
          <a:noFill/>
        </p:spPr>
        <p:txBody>
          <a:bodyPr/>
          <a:lstStyle/>
          <a:p>
            <a:pPr eaLnBrk="1" hangingPunct="1">
              <a:tabLst>
                <a:tab pos="7780338" algn="r"/>
              </a:tabLst>
            </a:pPr>
            <a:r>
              <a:rPr lang="en-US" smtClean="0"/>
              <a:t>EXEMPTIONS QUIZ #1, cont’d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6900" y="1905000"/>
            <a:ext cx="7556500" cy="1839913"/>
          </a:xfrm>
        </p:spPr>
        <p:txBody>
          <a:bodyPr/>
          <a:lstStyle/>
          <a:p>
            <a:pPr eaLnBrk="1" hangingPunct="1"/>
            <a:r>
              <a:rPr lang="en-US" smtClean="0"/>
              <a:t>What if John is divorced?</a:t>
            </a:r>
          </a:p>
          <a:p>
            <a:pPr eaLnBrk="1" hangingPunct="1"/>
            <a:r>
              <a:rPr lang="en-US" smtClean="0"/>
              <a:t>Would he still be able to claim his wife’s Uncle George?</a:t>
            </a:r>
          </a:p>
        </p:txBody>
      </p:sp>
      <p:sp>
        <p:nvSpPr>
          <p:cNvPr id="129028" name="Text Box 4"/>
          <p:cNvSpPr txBox="1">
            <a:spLocks noChangeArrowheads="1"/>
          </p:cNvSpPr>
          <p:nvPr/>
        </p:nvSpPr>
        <p:spPr bwMode="auto">
          <a:xfrm>
            <a:off x="3657600" y="4343400"/>
            <a:ext cx="498475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2600" b="1">
                <a:solidFill>
                  <a:srgbClr val="000099"/>
                </a:solidFill>
              </a:rPr>
              <a:t>NO</a:t>
            </a:r>
            <a:r>
              <a:rPr lang="en-US" sz="2600" b="1"/>
              <a:t> – his wife’s uncle is not an official “in-law”</a:t>
            </a:r>
            <a:endParaRPr lang="en-US" sz="2600"/>
          </a:p>
        </p:txBody>
      </p:sp>
      <p:sp>
        <p:nvSpPr>
          <p:cNvPr id="101381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013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EB118AC-6852-4134-85EB-B76CD57A5F47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smtClean="0"/>
          </a:p>
        </p:txBody>
      </p:sp>
      <p:sp>
        <p:nvSpPr>
          <p:cNvPr id="101383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13321" name="~PP21291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2231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07613296"/>
      </p:ext>
    </p:extLst>
  </p:cSld>
  <p:clrMapOvr>
    <a:masterClrMapping/>
  </p:clrMapOvr>
  <p:transition advTm="4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3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21"/>
                </p:tgtEl>
              </p:cMediaNode>
            </p:audio>
          </p:childTnLst>
        </p:cTn>
      </p:par>
    </p:tnLst>
    <p:bldLst>
      <p:bldP spid="1290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066800"/>
          </a:xfrm>
          <a:noFill/>
        </p:spPr>
        <p:txBody>
          <a:bodyPr/>
          <a:lstStyle/>
          <a:p>
            <a:pPr eaLnBrk="1" hangingPunct="1">
              <a:tabLst>
                <a:tab pos="7780338" algn="r"/>
              </a:tabLst>
            </a:pPr>
            <a:r>
              <a:rPr lang="en-US" smtClean="0"/>
              <a:t>EXEMPTIONS QUIZ #2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38338"/>
            <a:ext cx="8153400" cy="1871662"/>
          </a:xfrm>
        </p:spPr>
        <p:txBody>
          <a:bodyPr/>
          <a:lstStyle/>
          <a:p>
            <a:pPr eaLnBrk="1" hangingPunct="1"/>
            <a:r>
              <a:rPr lang="en-US" smtClean="0"/>
              <a:t>John is also supporting his own cousin who earns $3000 and lives in another city.</a:t>
            </a:r>
          </a:p>
          <a:p>
            <a:pPr eaLnBrk="1" hangingPunct="1"/>
            <a:r>
              <a:rPr lang="en-US" smtClean="0"/>
              <a:t>Can John claim him?</a:t>
            </a:r>
          </a:p>
        </p:txBody>
      </p:sp>
      <p:sp>
        <p:nvSpPr>
          <p:cNvPr id="131076" name="Text Box 4"/>
          <p:cNvSpPr txBox="1">
            <a:spLocks noChangeArrowheads="1"/>
          </p:cNvSpPr>
          <p:nvPr/>
        </p:nvSpPr>
        <p:spPr bwMode="auto">
          <a:xfrm>
            <a:off x="4267200" y="4343400"/>
            <a:ext cx="3925888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2600" b="1">
                <a:solidFill>
                  <a:srgbClr val="000099"/>
                </a:solidFill>
              </a:rPr>
              <a:t>NO</a:t>
            </a:r>
            <a:r>
              <a:rPr lang="en-US" sz="2600" b="1"/>
              <a:t> – cousin is not a qualifying person</a:t>
            </a:r>
          </a:p>
        </p:txBody>
      </p:sp>
      <p:sp>
        <p:nvSpPr>
          <p:cNvPr id="102405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0240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5746E27-6299-4083-8014-3B0923D985FC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smtClean="0"/>
          </a:p>
        </p:txBody>
      </p:sp>
      <p:sp>
        <p:nvSpPr>
          <p:cNvPr id="102407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14345" name="~PP51291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574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09402957"/>
      </p:ext>
    </p:extLst>
  </p:cSld>
  <p:clrMapOvr>
    <a:masterClrMapping/>
  </p:clrMapOvr>
  <p:transition advTm="1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3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45"/>
                </p:tgtEl>
              </p:cMediaNode>
            </p:audio>
          </p:childTnLst>
        </p:cTn>
      </p:par>
    </p:tnLst>
    <p:bldLst>
      <p:bldP spid="13107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066800"/>
          </a:xfrm>
          <a:noFill/>
        </p:spPr>
        <p:txBody>
          <a:bodyPr/>
          <a:lstStyle/>
          <a:p>
            <a:pPr eaLnBrk="1" hangingPunct="1">
              <a:tabLst>
                <a:tab pos="7780338" algn="r"/>
              </a:tabLst>
            </a:pPr>
            <a:r>
              <a:rPr lang="en-US" smtClean="0"/>
              <a:t>EXEMPTIONS QUIZ #3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8305800" cy="2133600"/>
          </a:xfrm>
        </p:spPr>
        <p:txBody>
          <a:bodyPr/>
          <a:lstStyle/>
          <a:p>
            <a:pPr eaLnBrk="1" hangingPunct="1"/>
            <a:r>
              <a:rPr lang="en-US" smtClean="0"/>
              <a:t>Ralph is 64 and lives with his son and daughter-in-law all year.  Ralph earned $4700.</a:t>
            </a:r>
          </a:p>
          <a:p>
            <a:pPr eaLnBrk="1" hangingPunct="1"/>
            <a:r>
              <a:rPr lang="en-US" smtClean="0"/>
              <a:t>Can Ralph’s son claim him as a dependent?</a:t>
            </a:r>
          </a:p>
        </p:txBody>
      </p:sp>
      <p:sp>
        <p:nvSpPr>
          <p:cNvPr id="133124" name="Text Box 4"/>
          <p:cNvSpPr txBox="1">
            <a:spLocks noChangeArrowheads="1"/>
          </p:cNvSpPr>
          <p:nvPr/>
        </p:nvSpPr>
        <p:spPr bwMode="auto">
          <a:xfrm>
            <a:off x="3276600" y="4724400"/>
            <a:ext cx="52578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sz="2600" b="1">
                <a:solidFill>
                  <a:srgbClr val="000099"/>
                </a:solidFill>
              </a:rPr>
              <a:t>NO</a:t>
            </a:r>
            <a:r>
              <a:rPr lang="en-US" sz="2600" b="1"/>
              <a:t> – income over $3,650</a:t>
            </a:r>
          </a:p>
        </p:txBody>
      </p:sp>
      <p:sp>
        <p:nvSpPr>
          <p:cNvPr id="103429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034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2FDF207-9A07-40A2-A89A-A42E6FA2E170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 smtClean="0"/>
          </a:p>
        </p:txBody>
      </p:sp>
      <p:sp>
        <p:nvSpPr>
          <p:cNvPr id="103431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15369" name="~PP21307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2295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82908815"/>
      </p:ext>
    </p:extLst>
  </p:cSld>
  <p:clrMapOvr>
    <a:masterClrMapping/>
  </p:clrMapOvr>
  <p:transition advTm="2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3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69"/>
                </p:tgtEl>
              </p:cMediaNode>
            </p:audio>
          </p:childTnLst>
        </p:cTn>
      </p:par>
    </p:tnLst>
    <p:bldLst>
      <p:bldP spid="1331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8001000" cy="990600"/>
          </a:xfrm>
          <a:noFill/>
        </p:spPr>
        <p:txBody>
          <a:bodyPr/>
          <a:lstStyle/>
          <a:p>
            <a:pPr eaLnBrk="1" hangingPunct="1">
              <a:tabLst>
                <a:tab pos="7780338" algn="r"/>
              </a:tabLst>
            </a:pPr>
            <a:r>
              <a:rPr lang="en-US" smtClean="0"/>
              <a:t>EXEMPTIONS QUIZ #4</a:t>
            </a:r>
            <a:endParaRPr lang="en-US" sz="3200" smtClean="0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8229600" cy="2438400"/>
          </a:xfrm>
        </p:spPr>
        <p:txBody>
          <a:bodyPr/>
          <a:lstStyle/>
          <a:p>
            <a:pPr eaLnBrk="1" hangingPunct="1"/>
            <a:r>
              <a:rPr lang="en-US" smtClean="0"/>
              <a:t>Ralph’s children are also supporting his friend, Fred, who lives with them.</a:t>
            </a:r>
          </a:p>
          <a:p>
            <a:pPr eaLnBrk="1" hangingPunct="1"/>
            <a:r>
              <a:rPr lang="en-US" smtClean="0"/>
              <a:t>Fred’s only income is social security of $5000.</a:t>
            </a:r>
          </a:p>
          <a:p>
            <a:pPr eaLnBrk="1" hangingPunct="1"/>
            <a:r>
              <a:rPr lang="en-US" smtClean="0"/>
              <a:t>Can Fred be claimed?</a:t>
            </a:r>
          </a:p>
        </p:txBody>
      </p:sp>
      <p:sp>
        <p:nvSpPr>
          <p:cNvPr id="135172" name="Text Box 4"/>
          <p:cNvSpPr txBox="1">
            <a:spLocks noChangeArrowheads="1"/>
          </p:cNvSpPr>
          <p:nvPr/>
        </p:nvSpPr>
        <p:spPr bwMode="auto">
          <a:xfrm>
            <a:off x="1295400" y="4905375"/>
            <a:ext cx="754380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2600" b="1">
                <a:solidFill>
                  <a:srgbClr val="000099"/>
                </a:solidFill>
              </a:rPr>
              <a:t>YES</a:t>
            </a:r>
            <a:r>
              <a:rPr lang="en-US" sz="2600" b="1"/>
              <a:t>, gross income test does not count income that is exempt from tax</a:t>
            </a:r>
          </a:p>
        </p:txBody>
      </p:sp>
      <p:sp>
        <p:nvSpPr>
          <p:cNvPr id="104453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044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0DCD948-89A4-4019-851B-683506F52D14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 smtClean="0"/>
          </a:p>
        </p:txBody>
      </p:sp>
      <p:sp>
        <p:nvSpPr>
          <p:cNvPr id="104455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16393" name="~PP21307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2530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0409865"/>
      </p:ext>
    </p:extLst>
  </p:cSld>
  <p:clrMapOvr>
    <a:masterClrMapping/>
  </p:clrMapOvr>
  <p:transition advTm="2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3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393"/>
                </p:tgtEl>
              </p:cMediaNode>
            </p:audio>
          </p:childTnLst>
        </p:cTn>
      </p:par>
    </p:tnLst>
    <p:bldLst>
      <p:bldP spid="13517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8077200" cy="1066800"/>
          </a:xfrm>
          <a:noFill/>
        </p:spPr>
        <p:txBody>
          <a:bodyPr/>
          <a:lstStyle/>
          <a:p>
            <a:pPr eaLnBrk="1" hangingPunct="1">
              <a:tabLst>
                <a:tab pos="7780338" algn="r"/>
              </a:tabLst>
            </a:pPr>
            <a:r>
              <a:rPr lang="en-US" smtClean="0"/>
              <a:t>EXEMPTIONS QUIZ #5</a:t>
            </a:r>
            <a:endParaRPr lang="en-US" sz="3200" smtClean="0"/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8013" y="1905000"/>
            <a:ext cx="7926387" cy="3905250"/>
          </a:xfrm>
        </p:spPr>
        <p:txBody>
          <a:bodyPr/>
          <a:lstStyle/>
          <a:p>
            <a:pPr marL="457200" indent="-457200" eaLnBrk="1" hangingPunct="1"/>
            <a:r>
              <a:rPr lang="en-US" smtClean="0"/>
              <a:t>Jennifer, age 25, is a full-time student who lived at home with her parents all year.</a:t>
            </a:r>
          </a:p>
          <a:p>
            <a:pPr marL="457200" indent="-457200" eaLnBrk="1" hangingPunct="1"/>
            <a:r>
              <a:rPr lang="en-US" smtClean="0"/>
              <a:t>Jennifer made $3000 and her parents provided over half of her support.</a:t>
            </a:r>
          </a:p>
          <a:p>
            <a:pPr marL="457200" indent="-457200" eaLnBrk="1" hangingPunct="1"/>
            <a:r>
              <a:rPr lang="en-US" smtClean="0"/>
              <a:t>Can Jennifer's parents claim her as a dependent?</a:t>
            </a:r>
          </a:p>
        </p:txBody>
      </p:sp>
      <p:sp>
        <p:nvSpPr>
          <p:cNvPr id="10547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0547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EBD37C9-1168-4618-940B-43C62EA56E46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 smtClean="0"/>
          </a:p>
        </p:txBody>
      </p:sp>
      <p:sp>
        <p:nvSpPr>
          <p:cNvPr id="105478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17417" name="~PP31322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221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6400721"/>
      </p:ext>
    </p:extLst>
  </p:cSld>
  <p:clrMapOvr>
    <a:masterClrMapping/>
  </p:clrMapOvr>
  <p:transition advTm="1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74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417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60375"/>
            <a:ext cx="8153400" cy="1063625"/>
          </a:xfrm>
          <a:noFill/>
        </p:spPr>
        <p:txBody>
          <a:bodyPr/>
          <a:lstStyle/>
          <a:p>
            <a:pPr eaLnBrk="1" hangingPunct="1">
              <a:tabLst>
                <a:tab pos="7780338" algn="r"/>
              </a:tabLst>
            </a:pPr>
            <a:r>
              <a:rPr lang="en-US" smtClean="0"/>
              <a:t>EXEMPTIONS QUIZ #5 – ANSWER A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05000"/>
            <a:ext cx="7848600" cy="3962400"/>
          </a:xfrm>
        </p:spPr>
        <p:txBody>
          <a:bodyPr/>
          <a:lstStyle/>
          <a:p>
            <a:pPr eaLnBrk="1" hangingPunct="1"/>
            <a:r>
              <a:rPr lang="en-US" smtClean="0"/>
              <a:t>Is Jennifer a Qualifying Child?</a:t>
            </a:r>
          </a:p>
          <a:p>
            <a:pPr eaLnBrk="1" hangingPunct="1"/>
            <a:r>
              <a:rPr lang="en-US" b="1" smtClean="0">
                <a:solidFill>
                  <a:srgbClr val="000099"/>
                </a:solidFill>
              </a:rPr>
              <a:t>NO.</a:t>
            </a:r>
            <a:r>
              <a:rPr lang="en-US" b="1" smtClean="0"/>
              <a:t>  </a:t>
            </a:r>
            <a:r>
              <a:rPr lang="en-US" smtClean="0"/>
              <a:t>She satisfies the residency and relationship tests, but not the age test.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If Jennifer is not a Qualifying Child, is she a Qualifying Relative Dependent?</a:t>
            </a:r>
          </a:p>
        </p:txBody>
      </p:sp>
      <p:sp>
        <p:nvSpPr>
          <p:cNvPr id="10650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0650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61F8C74-5DFB-482A-B6D2-6A9367E9EEF4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 smtClean="0"/>
          </a:p>
        </p:txBody>
      </p:sp>
      <p:sp>
        <p:nvSpPr>
          <p:cNvPr id="106502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18441" name="~PP21322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2834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37998841"/>
      </p:ext>
    </p:extLst>
  </p:cSld>
  <p:clrMapOvr>
    <a:masterClrMapping/>
  </p:clrMapOvr>
  <p:transition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84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441"/>
                </p:tgtEl>
              </p:cMediaNode>
            </p:audio>
          </p:childTnLst>
        </p:cTn>
      </p:par>
    </p:tnLst>
    <p:bldLst>
      <p:bldP spid="13824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8077200" cy="990600"/>
          </a:xfrm>
          <a:noFill/>
        </p:spPr>
        <p:txBody>
          <a:bodyPr/>
          <a:lstStyle/>
          <a:p>
            <a:pPr eaLnBrk="1" hangingPunct="1">
              <a:tabLst>
                <a:tab pos="7780338" algn="r"/>
              </a:tabLst>
            </a:pPr>
            <a:r>
              <a:rPr lang="en-US" smtClean="0"/>
              <a:t>EXEMPTIONS QUIZ #5 – ANSWER B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05000"/>
            <a:ext cx="7543800" cy="3733800"/>
          </a:xfrm>
        </p:spPr>
        <p:txBody>
          <a:bodyPr/>
          <a:lstStyle/>
          <a:p>
            <a:pPr eaLnBrk="1" hangingPunct="1"/>
            <a:r>
              <a:rPr lang="en-US" smtClean="0"/>
              <a:t>Is Jennifer a Qualifying Relative?</a:t>
            </a:r>
          </a:p>
          <a:p>
            <a:pPr eaLnBrk="1" hangingPunct="1"/>
            <a:r>
              <a:rPr lang="en-US" b="1" smtClean="0">
                <a:solidFill>
                  <a:srgbClr val="000099"/>
                </a:solidFill>
              </a:rPr>
              <a:t>YES</a:t>
            </a:r>
          </a:p>
          <a:p>
            <a:pPr lvl="1" eaLnBrk="1" hangingPunct="1"/>
            <a:r>
              <a:rPr lang="en-US" smtClean="0"/>
              <a:t>She is their daughter</a:t>
            </a:r>
          </a:p>
          <a:p>
            <a:pPr lvl="1" eaLnBrk="1" hangingPunct="1"/>
            <a:r>
              <a:rPr lang="en-US" smtClean="0"/>
              <a:t>She earned less than $3650</a:t>
            </a:r>
          </a:p>
          <a:p>
            <a:pPr lvl="1" eaLnBrk="1" hangingPunct="1"/>
            <a:r>
              <a:rPr lang="en-US" smtClean="0"/>
              <a:t>Parents provided &gt;50% support</a:t>
            </a:r>
          </a:p>
          <a:p>
            <a:pPr lvl="1" eaLnBrk="1" hangingPunct="1"/>
            <a:r>
              <a:rPr lang="en-US" smtClean="0"/>
              <a:t>Not the Qualifying Child of anyone</a:t>
            </a:r>
          </a:p>
          <a:p>
            <a:pPr lvl="1" eaLnBrk="1" hangingPunct="1"/>
            <a:r>
              <a:rPr lang="en-US" smtClean="0"/>
              <a:t>Can be claimed if all other tests met</a:t>
            </a:r>
          </a:p>
        </p:txBody>
      </p:sp>
      <p:sp>
        <p:nvSpPr>
          <p:cNvPr id="10752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0752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9DF83D93-5231-4753-85DA-4BD67D08BDAC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 smtClean="0"/>
          </a:p>
        </p:txBody>
      </p:sp>
      <p:sp>
        <p:nvSpPr>
          <p:cNvPr id="107526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19465" name="~PP31338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120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6838659"/>
      </p:ext>
    </p:extLst>
  </p:cSld>
  <p:clrMapOvr>
    <a:masterClrMapping/>
  </p:clrMapOvr>
  <p:transition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94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46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8001000" cy="990600"/>
          </a:xfrm>
          <a:noFill/>
        </p:spPr>
        <p:txBody>
          <a:bodyPr/>
          <a:lstStyle/>
          <a:p>
            <a:pPr eaLnBrk="1" hangingPunct="1">
              <a:tabLst>
                <a:tab pos="7780338" algn="r"/>
              </a:tabLst>
            </a:pPr>
            <a:r>
              <a:rPr lang="en-US" smtClean="0"/>
              <a:t>EXEMPTIONS QUIZ #6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3250" y="1905000"/>
            <a:ext cx="7778750" cy="3905250"/>
          </a:xfrm>
        </p:spPr>
        <p:txBody>
          <a:bodyPr/>
          <a:lstStyle/>
          <a:p>
            <a:pPr marL="457200" indent="-457200" eaLnBrk="1" hangingPunct="1"/>
            <a:r>
              <a:rPr lang="en-US" smtClean="0"/>
              <a:t>Stacy has a son, Ben, age 14, and they lived with Stacy's boyfriend (who is not Ben's father) all year.</a:t>
            </a:r>
          </a:p>
          <a:p>
            <a:pPr marL="457200" indent="-457200" eaLnBrk="1" hangingPunct="1"/>
            <a:r>
              <a:rPr lang="en-US" smtClean="0"/>
              <a:t>Stacy made $7,000 and her boyfriend made $50,000.</a:t>
            </a:r>
          </a:p>
          <a:p>
            <a:pPr marL="457200" indent="-457200" eaLnBrk="1" hangingPunct="1"/>
            <a:r>
              <a:rPr lang="en-US" smtClean="0"/>
              <a:t>Can Stacy’s boyfriend claim Ben as a dependent?</a:t>
            </a:r>
          </a:p>
        </p:txBody>
      </p:sp>
      <p:sp>
        <p:nvSpPr>
          <p:cNvPr id="10854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0854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69D8272-8FDF-4C35-9CE5-219214B173E0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 smtClean="0"/>
          </a:p>
        </p:txBody>
      </p:sp>
      <p:sp>
        <p:nvSpPr>
          <p:cNvPr id="108550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20489" name="~PP21338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968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0119418"/>
      </p:ext>
    </p:extLst>
  </p:cSld>
  <p:clrMapOvr>
    <a:masterClrMapping/>
  </p:clrMapOvr>
  <p:transition advTm="2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48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89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  <a:noFill/>
        </p:spPr>
        <p:txBody>
          <a:bodyPr/>
          <a:lstStyle/>
          <a:p>
            <a:pPr eaLnBrk="1" hangingPunct="1">
              <a:tabLst>
                <a:tab pos="7780338" algn="r"/>
              </a:tabLst>
            </a:pPr>
            <a:r>
              <a:rPr lang="en-US" smtClean="0"/>
              <a:t>EXEMPTIONS QUIZ #6 – ANSWERS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05000"/>
            <a:ext cx="8382000" cy="4038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b="1" smtClean="0">
                <a:solidFill>
                  <a:srgbClr val="000099"/>
                </a:solidFill>
              </a:rPr>
              <a:t>NO, if Stacy files a return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Ben would be a Qualifying Child of Stacy</a:t>
            </a:r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  <a:p>
            <a:pPr eaLnBrk="1" hangingPunct="1">
              <a:lnSpc>
                <a:spcPct val="90000"/>
              </a:lnSpc>
            </a:pPr>
            <a:r>
              <a:rPr lang="en-US" b="1" smtClean="0">
                <a:solidFill>
                  <a:srgbClr val="000099"/>
                </a:solidFill>
              </a:rPr>
              <a:t>YES, if Stacy does </a:t>
            </a:r>
            <a:r>
              <a:rPr lang="en-US" b="1" u="sng" smtClean="0">
                <a:solidFill>
                  <a:srgbClr val="000099"/>
                </a:solidFill>
              </a:rPr>
              <a:t>not</a:t>
            </a:r>
            <a:r>
              <a:rPr lang="en-US" b="1" smtClean="0">
                <a:solidFill>
                  <a:srgbClr val="000099"/>
                </a:solidFill>
              </a:rPr>
              <a:t> file a return OR files ONLY to get a refund of withholding</a:t>
            </a:r>
          </a:p>
          <a:p>
            <a:pPr lvl="1" eaLnBrk="1" hangingPunct="1"/>
            <a:r>
              <a:rPr lang="en-US" smtClean="0"/>
              <a:t>Ben could be a Qualifying Relative Dependent of Stacy’s boyfriend</a:t>
            </a:r>
          </a:p>
          <a:p>
            <a:pPr lvl="1" eaLnBrk="1" hangingPunct="1"/>
            <a:r>
              <a:rPr lang="en-US" smtClean="0"/>
              <a:t>It might be more beneficial, however, for Stacy to file for EIC</a:t>
            </a:r>
          </a:p>
        </p:txBody>
      </p:sp>
      <p:sp>
        <p:nvSpPr>
          <p:cNvPr id="10957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0957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AA8265C-14DD-47B1-AD46-5B8337DD0092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 smtClean="0"/>
          </a:p>
        </p:txBody>
      </p:sp>
      <p:sp>
        <p:nvSpPr>
          <p:cNvPr id="109574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21513" name="~PP31338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010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124960"/>
      </p:ext>
    </p:extLst>
  </p:cSld>
  <p:clrMapOvr>
    <a:masterClrMapping/>
  </p:clrMapOvr>
  <p:transition advTm="3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15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51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Dependent Exemptions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Pub 4012: Page C-2</a:t>
            </a:r>
          </a:p>
          <a:p>
            <a:pPr eaLnBrk="1" hangingPunct="1"/>
            <a:endParaRPr lang="en-US" smtClean="0"/>
          </a:p>
        </p:txBody>
      </p:sp>
      <p:sp>
        <p:nvSpPr>
          <p:cNvPr id="92164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9216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835C62E-0296-47F3-AFFC-FFF1B47B24C9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  <p:sp>
        <p:nvSpPr>
          <p:cNvPr id="92166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4105" name="~PP31229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838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8198000"/>
      </p:ext>
    </p:extLst>
  </p:cSld>
  <p:clrMapOvr>
    <a:masterClrMapping/>
  </p:clrMapOvr>
  <p:transition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1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0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Dependent Exemptions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Definition: Dependent other than taxpayer/spouse who entitles taxpayer to exemption i.e.</a:t>
            </a:r>
          </a:p>
          <a:p>
            <a:pPr lvl="1" eaLnBrk="1" hangingPunct="1"/>
            <a:r>
              <a:rPr lang="en-US" smtClean="0"/>
              <a:t>Qualifying child - OR</a:t>
            </a:r>
          </a:p>
          <a:p>
            <a:pPr lvl="1" eaLnBrk="1" hangingPunct="1"/>
            <a:r>
              <a:rPr lang="en-US" smtClean="0"/>
              <a:t>Qualifying relative 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pic>
        <p:nvPicPr>
          <p:cNvPr id="116743" name="~PP11229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1929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189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931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95B37DB-84C0-4F0F-BE3C-8A978B49DFB0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  <p:sp>
        <p:nvSpPr>
          <p:cNvPr id="93191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918528"/>
      </p:ext>
    </p:extLst>
  </p:cSld>
  <p:clrMapOvr>
    <a:masterClrMapping/>
  </p:clrMapOvr>
  <p:transition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67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674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Federal Dependency Criteria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229600" cy="4724400"/>
          </a:xfrm>
        </p:spPr>
        <p:txBody>
          <a:bodyPr/>
          <a:lstStyle/>
          <a:p>
            <a:pPr eaLnBrk="1" hangingPunct="1"/>
            <a:r>
              <a:rPr lang="en-US" b="1" smtClean="0"/>
              <a:t>Relationship</a:t>
            </a:r>
          </a:p>
          <a:p>
            <a:pPr eaLnBrk="1" hangingPunct="1"/>
            <a:r>
              <a:rPr lang="en-US" smtClean="0"/>
              <a:t>Age - Not applicable for Qualifying Relative</a:t>
            </a:r>
          </a:p>
          <a:p>
            <a:pPr eaLnBrk="1" hangingPunct="1"/>
            <a:r>
              <a:rPr lang="en-US" b="1" smtClean="0"/>
              <a:t>Residency</a:t>
            </a:r>
          </a:p>
          <a:p>
            <a:pPr eaLnBrk="1" hangingPunct="1"/>
            <a:r>
              <a:rPr lang="en-US" smtClean="0"/>
              <a:t>Gross Income – Not applicable for Qualifying Child</a:t>
            </a:r>
          </a:p>
          <a:p>
            <a:pPr eaLnBrk="1" hangingPunct="1"/>
            <a:r>
              <a:rPr lang="en-US" b="1" smtClean="0"/>
              <a:t>Support </a:t>
            </a:r>
          </a:p>
          <a:p>
            <a:pPr eaLnBrk="1" hangingPunct="1"/>
            <a:r>
              <a:rPr lang="en-US" b="1" smtClean="0"/>
              <a:t>Citizen/Resident</a:t>
            </a:r>
          </a:p>
          <a:p>
            <a:pPr eaLnBrk="1" hangingPunct="1"/>
            <a:endParaRPr lang="en-US" smtClean="0"/>
          </a:p>
        </p:txBody>
      </p:sp>
      <p:pic>
        <p:nvPicPr>
          <p:cNvPr id="118791" name="~PP21244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759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213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942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836368D-D9E5-49CC-BFC1-AEC7FF86EF1E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mtClean="0"/>
          </a:p>
        </p:txBody>
      </p:sp>
      <p:sp>
        <p:nvSpPr>
          <p:cNvPr id="94215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441967"/>
      </p:ext>
    </p:extLst>
  </p:cSld>
  <p:clrMapOvr>
    <a:masterClrMapping/>
  </p:clrMapOvr>
  <p:transition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879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8791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8001000" cy="1143000"/>
          </a:xfrm>
        </p:spPr>
        <p:txBody>
          <a:bodyPr/>
          <a:lstStyle/>
          <a:p>
            <a:pPr eaLnBrk="1" hangingPunct="1"/>
            <a:r>
              <a:rPr lang="en-US" smtClean="0"/>
              <a:t>Relationship &amp; Citizen/Residency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b="1" smtClean="0"/>
              <a:t>Relationship Test</a:t>
            </a:r>
            <a:r>
              <a:rPr lang="en-US" sz="2800" smtClean="0"/>
              <a:t>:  Qualifying Child (QC)</a:t>
            </a:r>
          </a:p>
          <a:p>
            <a:pPr lvl="2" eaLnBrk="1" hangingPunct="1"/>
            <a:r>
              <a:rPr lang="en-US" sz="2000" smtClean="0"/>
              <a:t>Son, Daughter, Step or foster child, brother, sister, grandchild, niece or nephew</a:t>
            </a:r>
          </a:p>
          <a:p>
            <a:pPr lvl="2" eaLnBrk="1" hangingPunct="1"/>
            <a:r>
              <a:rPr lang="en-US" sz="2000" smtClean="0"/>
              <a:t>Aunts, Uncles and cousins do not qualify</a:t>
            </a:r>
          </a:p>
          <a:p>
            <a:pPr eaLnBrk="1" hangingPunct="1"/>
            <a:r>
              <a:rPr lang="en-US" sz="2800" b="1" smtClean="0"/>
              <a:t>Relationship Test</a:t>
            </a:r>
            <a:r>
              <a:rPr lang="en-US" sz="2800" smtClean="0"/>
              <a:t>: Qualifying Relative (QR)</a:t>
            </a:r>
          </a:p>
          <a:p>
            <a:pPr lvl="2" eaLnBrk="1" hangingPunct="1"/>
            <a:r>
              <a:rPr lang="en-US" sz="2000" smtClean="0"/>
              <a:t>Same as Qualifying Child + Father, Mother, Grandparents, Uncle/Aunt, all In-Laws (not cousins)</a:t>
            </a:r>
          </a:p>
          <a:p>
            <a:pPr lvl="2" eaLnBrk="1" hangingPunct="1">
              <a:buFont typeface="Wingdings" pitchFamily="2" charset="2"/>
              <a:buNone/>
            </a:pPr>
            <a:r>
              <a:rPr lang="en-US" sz="2000" smtClean="0"/>
              <a:t>		and</a:t>
            </a:r>
          </a:p>
          <a:p>
            <a:pPr lvl="2" eaLnBrk="1" hangingPunct="1"/>
            <a:r>
              <a:rPr lang="en-US" sz="2000" u="sng" smtClean="0"/>
              <a:t>Any other person </a:t>
            </a:r>
            <a:r>
              <a:rPr lang="en-US" sz="2000" smtClean="0"/>
              <a:t>who lived with you all year as a member of your household</a:t>
            </a:r>
          </a:p>
          <a:p>
            <a:pPr eaLnBrk="1" hangingPunct="1"/>
            <a:r>
              <a:rPr lang="en-US" sz="2800" b="1" smtClean="0"/>
              <a:t>Citizen/Residence Test:  </a:t>
            </a:r>
            <a:r>
              <a:rPr lang="en-US" sz="2800" smtClean="0"/>
              <a:t>Must be US citizen or resident of US, Canada or Mexico for QC &amp; QR</a:t>
            </a:r>
          </a:p>
        </p:txBody>
      </p:sp>
      <p:pic>
        <p:nvPicPr>
          <p:cNvPr id="119815" name="~PP31244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944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37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952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3A028BC-50CC-4CEC-B316-F8E02C9DAA6E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mtClean="0"/>
          </a:p>
        </p:txBody>
      </p:sp>
      <p:sp>
        <p:nvSpPr>
          <p:cNvPr id="95239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142029"/>
      </p:ext>
    </p:extLst>
  </p:cSld>
  <p:clrMapOvr>
    <a:masterClrMapping/>
  </p:clrMapOvr>
  <p:transition advTm="6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98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981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Dependency Criteria</a:t>
            </a:r>
          </a:p>
        </p:txBody>
      </p:sp>
      <p:sp>
        <p:nvSpPr>
          <p:cNvPr id="9625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600200"/>
            <a:ext cx="37338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b="1" smtClean="0"/>
              <a:t>Qualifying Child</a:t>
            </a:r>
          </a:p>
          <a:p>
            <a:pPr lvl="1" eaLnBrk="1" hangingPunct="1">
              <a:lnSpc>
                <a:spcPct val="90000"/>
              </a:lnSpc>
            </a:pPr>
            <a:r>
              <a:rPr lang="en-US" b="1" smtClean="0"/>
              <a:t>Age</a:t>
            </a:r>
            <a:r>
              <a:rPr lang="en-US" smtClean="0"/>
              <a:t> &lt;19 or &lt;24 if student or disabled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b="1" smtClean="0"/>
              <a:t>Age</a:t>
            </a:r>
            <a:r>
              <a:rPr lang="en-US" smtClean="0"/>
              <a:t> must be younger than TP (except if child is disabled)</a:t>
            </a:r>
          </a:p>
          <a:p>
            <a:pPr lvl="1" eaLnBrk="1" hangingPunct="1">
              <a:lnSpc>
                <a:spcPct val="90000"/>
              </a:lnSpc>
            </a:pPr>
            <a:r>
              <a:rPr lang="en-US" b="1" smtClean="0"/>
              <a:t>Gross Income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Any income</a:t>
            </a:r>
          </a:p>
          <a:p>
            <a:pPr lvl="1" eaLnBrk="1" hangingPunct="1">
              <a:lnSpc>
                <a:spcPct val="90000"/>
              </a:lnSpc>
            </a:pPr>
            <a:r>
              <a:rPr lang="en-US" b="1" smtClean="0"/>
              <a:t>Support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Child must not provide &gt;50% </a:t>
            </a:r>
          </a:p>
          <a:p>
            <a:pPr lvl="1" eaLnBrk="1" hangingPunct="1">
              <a:lnSpc>
                <a:spcPct val="90000"/>
              </a:lnSpc>
            </a:pPr>
            <a:r>
              <a:rPr lang="en-US" b="1" smtClean="0"/>
              <a:t>Residency</a:t>
            </a:r>
            <a:r>
              <a:rPr lang="en-US" smtClean="0"/>
              <a:t>:  Must live with TP &gt;1/2 of year</a:t>
            </a:r>
          </a:p>
        </p:txBody>
      </p:sp>
      <p:sp>
        <p:nvSpPr>
          <p:cNvPr id="9626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1910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b="1" smtClean="0"/>
              <a:t>Qualifying Relative</a:t>
            </a:r>
          </a:p>
          <a:p>
            <a:pPr lvl="1" eaLnBrk="1" hangingPunct="1">
              <a:lnSpc>
                <a:spcPct val="90000"/>
              </a:lnSpc>
            </a:pPr>
            <a:r>
              <a:rPr lang="en-US" b="1" smtClean="0"/>
              <a:t>Age</a:t>
            </a:r>
            <a:r>
              <a:rPr lang="en-US" smtClean="0"/>
              <a:t>:  Any age</a:t>
            </a:r>
          </a:p>
          <a:p>
            <a:pPr lvl="1" eaLnBrk="1" hangingPunct="1">
              <a:lnSpc>
                <a:spcPct val="90000"/>
              </a:lnSpc>
            </a:pPr>
            <a:endParaRPr lang="en-US" smtClean="0"/>
          </a:p>
          <a:p>
            <a:pPr lvl="1" eaLnBrk="1" hangingPunct="1">
              <a:lnSpc>
                <a:spcPct val="90000"/>
              </a:lnSpc>
            </a:pPr>
            <a:r>
              <a:rPr lang="en-US" b="1" smtClean="0"/>
              <a:t>Gross Income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Must be &lt;$3,700</a:t>
            </a:r>
          </a:p>
          <a:p>
            <a:pPr lvl="1" eaLnBrk="1" hangingPunct="1">
              <a:lnSpc>
                <a:spcPct val="90000"/>
              </a:lnSpc>
            </a:pPr>
            <a:r>
              <a:rPr lang="en-US" b="1" smtClean="0"/>
              <a:t>Support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TP must provide&gt;50%</a:t>
            </a:r>
          </a:p>
          <a:p>
            <a:pPr lvl="1" eaLnBrk="1" hangingPunct="1">
              <a:lnSpc>
                <a:spcPct val="90000"/>
              </a:lnSpc>
            </a:pPr>
            <a:r>
              <a:rPr lang="en-US" b="1" smtClean="0"/>
              <a:t>Residency</a:t>
            </a:r>
            <a:r>
              <a:rPr lang="en-US" smtClean="0"/>
              <a:t>: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Relatives - Do not have to live with TP</a:t>
            </a:r>
          </a:p>
          <a:p>
            <a:pPr lvl="2" eaLnBrk="1" hangingPunct="1">
              <a:lnSpc>
                <a:spcPct val="90000"/>
              </a:lnSpc>
            </a:pPr>
            <a:r>
              <a:rPr lang="en-US" smtClean="0"/>
              <a:t>Any other - Must live with TP all year</a:t>
            </a:r>
          </a:p>
        </p:txBody>
      </p:sp>
      <p:sp>
        <p:nvSpPr>
          <p:cNvPr id="96261" name="Date Placeholder 6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96262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964DB87-3150-4C57-A927-C3F1E9764EBE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mtClean="0"/>
          </a:p>
        </p:txBody>
      </p:sp>
      <p:sp>
        <p:nvSpPr>
          <p:cNvPr id="96263" name="Footer Placeholder 8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9" name="~PP21260.WAV">
            <a:hlinkClick r:id="" action="ppaction://media"/>
          </p:cNvPr>
          <p:cNvPicPr>
            <a:picLocks noRot="1" noChangeAspect="1"/>
          </p:cNvPicPr>
          <p:nvPr>
            <a:wavAudioFile r:embed="rId1" name="~PP2426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9488743"/>
      </p:ext>
    </p:extLst>
  </p:cSld>
  <p:clrMapOvr>
    <a:masterClrMapping/>
  </p:clrMapOvr>
  <p:transition advTm="12337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Qualifying Child Of Non-Custodial Parent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Parents are divorced, legally separated or lived apart for the last 6 months</a:t>
            </a:r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Child received more than 50% support from the parents</a:t>
            </a:r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Child was in custody of one or both parents for more than half the year</a:t>
            </a:r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Decree or signed agreement by custodial parent provides that the non-custodial parent can claim exemption (Form 8332 is required)</a:t>
            </a:r>
          </a:p>
        </p:txBody>
      </p:sp>
      <p:pic>
        <p:nvPicPr>
          <p:cNvPr id="124935" name="~PP11260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1230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7285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972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D1327E0-51A5-45A1-AEF3-37A442EEC564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smtClean="0"/>
          </a:p>
        </p:txBody>
      </p:sp>
      <p:sp>
        <p:nvSpPr>
          <p:cNvPr id="97287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247358"/>
      </p:ext>
    </p:extLst>
  </p:cSld>
  <p:clrMapOvr>
    <a:masterClrMapping/>
  </p:clrMapOvr>
  <p:transition advTm="4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493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493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What Is Support</a:t>
            </a:r>
          </a:p>
        </p:txBody>
      </p:sp>
      <p:sp>
        <p:nvSpPr>
          <p:cNvPr id="922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Pub 4012: Page C-8 (Worksheet)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Dependent portion of household expenses (includes rent, food, utilities, repairs)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dirty="0" smtClean="0"/>
              <a:t>		and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Dependent portion of personal expenses (includes clothing, education, medical, travel)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50% is the magic number - TP usually knows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dirty="0" smtClean="0"/>
              <a:t>What is not included in support – See Pub 17, Chapter 3</a:t>
            </a:r>
          </a:p>
        </p:txBody>
      </p:sp>
      <p:sp>
        <p:nvSpPr>
          <p:cNvPr id="98308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9830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5E79820-1EE0-4866-A577-E3C4D0D1880F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mtClean="0"/>
          </a:p>
        </p:txBody>
      </p:sp>
      <p:sp>
        <p:nvSpPr>
          <p:cNvPr id="98310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10249" name="~PP11275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1805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0722218"/>
      </p:ext>
    </p:extLst>
  </p:cSld>
  <p:clrMapOvr>
    <a:masterClrMapping/>
  </p:clrMapOvr>
  <p:transition advTm="4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24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49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z="3800" smtClean="0"/>
              <a:t>Main Information Sheet</a:t>
            </a:r>
            <a:br>
              <a:rPr lang="en-US" sz="3800" smtClean="0"/>
            </a:br>
            <a:r>
              <a:rPr lang="en-US" sz="3800" smtClean="0"/>
              <a:t>Dependents – TaxWise Tips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Check DC box for Child &amp; Dependent Care expenses when applicable</a:t>
            </a:r>
          </a:p>
          <a:p>
            <a:pPr eaLnBrk="1" hangingPunct="1"/>
            <a:r>
              <a:rPr lang="en-US" b="1" u="sng" smtClean="0"/>
              <a:t>Always check EIC </a:t>
            </a:r>
            <a:r>
              <a:rPr lang="en-US" smtClean="0"/>
              <a:t>box for children</a:t>
            </a:r>
          </a:p>
          <a:p>
            <a:pPr eaLnBrk="1" hangingPunct="1"/>
            <a:r>
              <a:rPr lang="en-US" smtClean="0"/>
              <a:t>CTC box is automatically checked</a:t>
            </a:r>
          </a:p>
          <a:p>
            <a:pPr eaLnBrk="1" hangingPunct="1"/>
            <a:r>
              <a:rPr lang="en-US" smtClean="0"/>
              <a:t>List dependents from youngest to oldest</a:t>
            </a:r>
          </a:p>
          <a:p>
            <a:pPr eaLnBrk="1" hangingPunct="1"/>
            <a:r>
              <a:rPr lang="en-US" smtClean="0"/>
              <a:t>If more than 4 dependents see TaxWise HELP for additional instructions</a:t>
            </a:r>
          </a:p>
        </p:txBody>
      </p:sp>
      <p:sp>
        <p:nvSpPr>
          <p:cNvPr id="99332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9933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DBD7917-88A3-4D6D-B5E6-FA8AB24F1E8E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smtClean="0"/>
          </a:p>
        </p:txBody>
      </p:sp>
      <p:sp>
        <p:nvSpPr>
          <p:cNvPr id="99334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11273" name="~PP31275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152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6974343"/>
      </p:ext>
    </p:extLst>
  </p:cSld>
  <p:clrMapOvr>
    <a:masterClrMapping/>
  </p:clrMapOvr>
  <p:transition advTm="8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2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273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7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6"/>
</p:tagLst>
</file>

<file path=ppt/theme/theme1.xml><?xml version="1.0" encoding="utf-8"?>
<a:theme xmlns:a="http://schemas.openxmlformats.org/drawingml/2006/main" name="NJ Template 06">
  <a:themeElements>
    <a:clrScheme name="NJ Template 06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NJ Template 06">
      <a:majorFont>
        <a:latin typeface="Calibri"/>
        <a:ea typeface="ＭＳ Ｐゴシック"/>
        <a:cs typeface="ＭＳ Ｐゴシック"/>
      </a:majorFont>
      <a:minorFont>
        <a:latin typeface="Calibri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lnDef>
  </a:objectDefaults>
  <a:extraClrSchemeLst>
    <a:extraClrScheme>
      <a:clrScheme name="NJ Template 06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4491 NJ</Template>
  <TotalTime>0</TotalTime>
  <Words>1101</Words>
  <Application>Microsoft Office PowerPoint</Application>
  <PresentationFormat>On-screen Show (4:3)</PresentationFormat>
  <Paragraphs>231</Paragraphs>
  <Slides>19</Slides>
  <Notes>19</Notes>
  <HiddenSlides>0</HiddenSlides>
  <MMClips>19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NJ Template 06</vt:lpstr>
      <vt:lpstr>Dependency Exemptions</vt:lpstr>
      <vt:lpstr>Dependent Exemptions</vt:lpstr>
      <vt:lpstr>Dependent Exemptions</vt:lpstr>
      <vt:lpstr>Federal Dependency Criteria</vt:lpstr>
      <vt:lpstr>Relationship &amp; Citizen/Residency</vt:lpstr>
      <vt:lpstr>Dependency Criteria</vt:lpstr>
      <vt:lpstr>Qualifying Child Of Non-Custodial Parent</vt:lpstr>
      <vt:lpstr>What Is Support</vt:lpstr>
      <vt:lpstr>Main Information Sheet Dependents – TaxWise Tips</vt:lpstr>
      <vt:lpstr>EXEMPTIONS QUIZ #1  Tab C</vt:lpstr>
      <vt:lpstr>EXEMPTIONS QUIZ #1, cont’d</vt:lpstr>
      <vt:lpstr>EXEMPTIONS QUIZ #2</vt:lpstr>
      <vt:lpstr>EXEMPTIONS QUIZ #3</vt:lpstr>
      <vt:lpstr>EXEMPTIONS QUIZ #4</vt:lpstr>
      <vt:lpstr>EXEMPTIONS QUIZ #5</vt:lpstr>
      <vt:lpstr>EXEMPTIONS QUIZ #5 – ANSWER A</vt:lpstr>
      <vt:lpstr>EXEMPTIONS QUIZ #5 – ANSWER B</vt:lpstr>
      <vt:lpstr>EXEMPTIONS QUIZ #6</vt:lpstr>
      <vt:lpstr>EXEMPTIONS QUIZ #6 – ANSWERS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Dependency Exemptions</dc:title>
  <dc:creator>HershAl</dc:creator>
  <cp:lastModifiedBy>HershAl</cp:lastModifiedBy>
  <cp:revision>2</cp:revision>
  <dcterms:created xsi:type="dcterms:W3CDTF">2012-01-07T00:34:13Z</dcterms:created>
  <dcterms:modified xsi:type="dcterms:W3CDTF">2012-01-07T00:34:14Z</dcterms:modified>
</cp:coreProperties>
</file>